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7" r:id="rId23"/>
    <p:sldId id="284" r:id="rId24"/>
    <p:sldId id="285" r:id="rId25"/>
    <p:sldId id="286" r:id="rId26"/>
    <p:sldId id="288" r:id="rId27"/>
    <p:sldId id="289" r:id="rId28"/>
    <p:sldId id="290" r:id="rId29"/>
    <p:sldId id="291" r:id="rId30"/>
    <p:sldId id="296" r:id="rId31"/>
    <p:sldId id="293" r:id="rId32"/>
    <p:sldId id="294" r:id="rId33"/>
    <p:sldId id="295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22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11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03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240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941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639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5138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435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72FED-D2A7-4C8E-9348-E34143111FC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862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44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46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95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89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5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10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13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34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8ADB-7A8B-4287-ADE9-5E865F07E2C5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C85ABA-9733-4576-8C6A-423B93C45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40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apedia.mobi/nl/Bestand:Onion_slice.jpg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hyperlink" Target="http://www.plantaardig.com/groenteninfo/images2006/lgrphoto.php?p=doorwas_aardappelen_aanknolmetuitloper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Bollen en knollen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Dinsdag 2 februari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08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907330"/>
            <a:ext cx="8516938" cy="5183187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Voorjaarsbloeiers</a:t>
            </a:r>
          </a:p>
          <a:p>
            <a:pPr marL="457200" lvl="1" indent="0">
              <a:buNone/>
              <a:defRPr/>
            </a:pPr>
            <a:r>
              <a:rPr lang="nl-NL" sz="3200" dirty="0"/>
              <a:t>- Planten in het najaar okt - nov.</a:t>
            </a:r>
          </a:p>
          <a:p>
            <a:pPr eaLnBrk="1" hangingPunct="1">
              <a:defRPr/>
            </a:pPr>
            <a:r>
              <a:rPr lang="nl-NL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Zomerbloeiers</a:t>
            </a:r>
          </a:p>
          <a:p>
            <a:pPr marL="457200" lvl="1" indent="0">
              <a:buNone/>
              <a:defRPr/>
            </a:pPr>
            <a:r>
              <a:rPr lang="nl-NL" sz="3200" dirty="0"/>
              <a:t>- Planten in het voorjaar april – mei</a:t>
            </a:r>
          </a:p>
          <a:p>
            <a:pPr lvl="1" eaLnBrk="1" hangingPunct="1">
              <a:buFontTx/>
              <a:buChar char="-"/>
              <a:defRPr/>
            </a:pPr>
            <a:r>
              <a:rPr lang="nl-NL" sz="3200" dirty="0"/>
              <a:t>evt. voortrekken</a:t>
            </a:r>
          </a:p>
          <a:p>
            <a:pPr eaLnBrk="1" hangingPunct="1">
              <a:defRPr/>
            </a:pPr>
            <a:r>
              <a:rPr lang="nl-NL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Herfstbloeiers</a:t>
            </a:r>
          </a:p>
          <a:p>
            <a:pPr marL="857250" lvl="2" indent="-457200">
              <a:buFontTx/>
              <a:buChar char="-"/>
              <a:defRPr/>
            </a:pPr>
            <a:r>
              <a:rPr lang="nl-NL" sz="3200" dirty="0"/>
              <a:t>Planten in het voorjaar april – mei</a:t>
            </a:r>
          </a:p>
          <a:p>
            <a:pPr marL="857250" lvl="2" indent="-457200">
              <a:buFontTx/>
              <a:buChar char="-"/>
              <a:defRPr/>
            </a:pPr>
            <a:r>
              <a:rPr lang="nl-NL" sz="3200" dirty="0" err="1"/>
              <a:t>O.a</a:t>
            </a:r>
            <a:r>
              <a:rPr lang="nl-NL" sz="3200" dirty="0"/>
              <a:t> </a:t>
            </a:r>
            <a:r>
              <a:rPr lang="nl-NL" sz="3200" dirty="0" err="1"/>
              <a:t>Herfststijloos</a:t>
            </a:r>
            <a:r>
              <a:rPr lang="nl-NL" sz="3200" dirty="0"/>
              <a:t>, Krokus</a:t>
            </a:r>
          </a:p>
          <a:p>
            <a:pPr eaLnBrk="1" hangingPunct="1"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674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Plantdiepte: plant een bol twee keer zo diep al hij hoog is. </a:t>
            </a:r>
          </a:p>
        </p:txBody>
      </p:sp>
      <p:pic>
        <p:nvPicPr>
          <p:cNvPr id="13316" name="Picture 3" descr="\\san\home\Potze\Mijn documenten\mijn afbeeldingen\kdn-biologie-bollen-en-knollen-fig02-kleurpla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1" y="1628775"/>
            <a:ext cx="6969125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6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0"/>
            <a:ext cx="4876800" cy="1143000"/>
          </a:xfrm>
          <a:noFill/>
        </p:spPr>
        <p:txBody>
          <a:bodyPr/>
          <a:lstStyle/>
          <a:p>
            <a:pPr eaLnBrk="1" hangingPunct="1"/>
            <a:r>
              <a:rPr lang="nl-NL" altLang="nl-NL" smtClean="0"/>
              <a:t>Állium gigánteum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562600" y="6021388"/>
            <a:ext cx="368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>
                <a:solidFill>
                  <a:schemeClr val="accent2"/>
                </a:solidFill>
              </a:rPr>
              <a:t>bloeitijd juni-juli, hoogte tot 150 cm</a:t>
            </a:r>
          </a:p>
        </p:txBody>
      </p:sp>
      <p:pic>
        <p:nvPicPr>
          <p:cNvPr id="14340" name="Picture 4" descr="ALLIUM_GIGANTEUM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504951"/>
            <a:ext cx="565308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1641475" y="1757363"/>
            <a:ext cx="3276600" cy="3987800"/>
            <a:chOff x="192" y="1107"/>
            <a:chExt cx="2064" cy="2512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480" y="3215"/>
              <a:ext cx="12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>
                  <a:solidFill>
                    <a:schemeClr val="accent2"/>
                  </a:solidFill>
                </a:rPr>
                <a:t>bol</a:t>
              </a:r>
            </a:p>
            <a:p>
              <a:pPr eaLnBrk="1" hangingPunct="1"/>
              <a:r>
                <a:rPr lang="nl-NL" altLang="nl-NL">
                  <a:solidFill>
                    <a:schemeClr val="accent2"/>
                  </a:solidFill>
                </a:rPr>
                <a:t>plantdiepte 20 cm</a:t>
              </a:r>
            </a:p>
          </p:txBody>
        </p:sp>
        <p:pic>
          <p:nvPicPr>
            <p:cNvPr id="14343" name="Picture 7" descr="REUZEUI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07"/>
              <a:ext cx="2064" cy="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02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err="1" smtClean="0"/>
              <a:t>Allium</a:t>
            </a:r>
            <a:r>
              <a:rPr lang="nl-NL" dirty="0" smtClean="0"/>
              <a:t> </a:t>
            </a:r>
            <a:r>
              <a:rPr lang="nl-NL" dirty="0" err="1" smtClean="0"/>
              <a:t>karataviense</a:t>
            </a:r>
            <a:r>
              <a:rPr lang="nl-NL" dirty="0" smtClean="0"/>
              <a:t>/ </a:t>
            </a:r>
            <a:r>
              <a:rPr lang="nl-NL" dirty="0" err="1" smtClean="0"/>
              <a:t>Sierui</a:t>
            </a:r>
            <a:endParaRPr lang="nl-NL" dirty="0"/>
          </a:p>
        </p:txBody>
      </p:sp>
      <p:pic>
        <p:nvPicPr>
          <p:cNvPr id="30722" name="Picture 2" descr="http://upload.wikimedia.org/wikipedia/commons/e/ee/Allium_karataviense_Karata-Lauch_2007-05-13_3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1265918"/>
            <a:ext cx="4176464" cy="55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89709" y="2047009"/>
            <a:ext cx="3127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Bloeit mei- juni</a:t>
            </a:r>
          </a:p>
          <a:p>
            <a:endParaRPr lang="nl-NL" dirty="0"/>
          </a:p>
          <a:p>
            <a:r>
              <a:rPr lang="nl-NL" dirty="0" smtClean="0"/>
              <a:t>20 cm hoogte</a:t>
            </a:r>
          </a:p>
          <a:p>
            <a:endParaRPr lang="nl-NL" dirty="0"/>
          </a:p>
          <a:p>
            <a:r>
              <a:rPr lang="nl-NL" dirty="0" smtClean="0"/>
              <a:t>Bladeren zijn paars geaderd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28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err="1" smtClean="0"/>
              <a:t>Allium</a:t>
            </a:r>
            <a:r>
              <a:rPr lang="nl-NL" dirty="0" smtClean="0"/>
              <a:t> </a:t>
            </a:r>
            <a:r>
              <a:rPr lang="nl-NL" dirty="0" err="1" smtClean="0"/>
              <a:t>ursinum</a:t>
            </a:r>
            <a:r>
              <a:rPr lang="nl-NL" dirty="0" smtClean="0"/>
              <a:t>/ </a:t>
            </a:r>
            <a:r>
              <a:rPr lang="nl-NL" dirty="0" err="1" smtClean="0"/>
              <a:t>Sierui</a:t>
            </a:r>
            <a:r>
              <a:rPr lang="nl-NL" dirty="0" smtClean="0"/>
              <a:t>, </a:t>
            </a:r>
            <a:r>
              <a:rPr lang="nl-NL" dirty="0" err="1" smtClean="0"/>
              <a:t>daslook</a:t>
            </a:r>
            <a:endParaRPr lang="nl-NL" dirty="0"/>
          </a:p>
        </p:txBody>
      </p:sp>
      <p:pic>
        <p:nvPicPr>
          <p:cNvPr id="31746" name="Picture 2" descr="http://www.plantdb.co.uk/img/Plant14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5760" y="1340769"/>
            <a:ext cx="4165974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79318" y="1714500"/>
            <a:ext cx="30133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Bloeitijd: april/mei</a:t>
            </a:r>
          </a:p>
          <a:p>
            <a:endParaRPr lang="nl-NL" dirty="0"/>
          </a:p>
          <a:p>
            <a:r>
              <a:rPr lang="nl-NL" dirty="0" smtClean="0"/>
              <a:t>Zeldzaam</a:t>
            </a:r>
          </a:p>
          <a:p>
            <a:endParaRPr lang="nl-NL" dirty="0"/>
          </a:p>
          <a:p>
            <a:r>
              <a:rPr lang="nl-NL" dirty="0" smtClean="0"/>
              <a:t>Eetbaar</a:t>
            </a:r>
          </a:p>
          <a:p>
            <a:endParaRPr lang="nl-NL" dirty="0"/>
          </a:p>
          <a:p>
            <a:r>
              <a:rPr lang="nl-NL" dirty="0" smtClean="0"/>
              <a:t>20-40 cm hoog</a:t>
            </a:r>
          </a:p>
          <a:p>
            <a:endParaRPr lang="nl-NL" dirty="0"/>
          </a:p>
          <a:p>
            <a:r>
              <a:rPr lang="nl-NL" dirty="0" smtClean="0"/>
              <a:t>Voorkom uitdrogen bol!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735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Crocus</a:t>
            </a:r>
            <a:r>
              <a:rPr lang="nl-NL" dirty="0" smtClean="0"/>
              <a:t> </a:t>
            </a:r>
            <a:r>
              <a:rPr lang="nl-NL" dirty="0" err="1" smtClean="0"/>
              <a:t>speciosus</a:t>
            </a:r>
            <a:r>
              <a:rPr lang="nl-NL" dirty="0" smtClean="0"/>
              <a:t>/ Herfstbloeiende krokus</a:t>
            </a:r>
            <a:endParaRPr lang="nl-NL" dirty="0"/>
          </a:p>
        </p:txBody>
      </p:sp>
      <p:pic>
        <p:nvPicPr>
          <p:cNvPr id="33794" name="Picture 2" descr="http://upload.wikimedia.org/wikipedia/commons/1/16/Crocus_speciosus_clump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672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93618" y="2545773"/>
            <a:ext cx="2098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Bloeitijd: okt/nov</a:t>
            </a:r>
          </a:p>
          <a:p>
            <a:endParaRPr lang="nl-NL" dirty="0"/>
          </a:p>
          <a:p>
            <a:r>
              <a:rPr lang="nl-NL" dirty="0" smtClean="0"/>
              <a:t>Makkelijk!</a:t>
            </a:r>
          </a:p>
          <a:p>
            <a:endParaRPr lang="nl-NL" dirty="0"/>
          </a:p>
          <a:p>
            <a:r>
              <a:rPr lang="nl-NL" dirty="0" smtClean="0"/>
              <a:t>15 cm hoog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207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Crocus</a:t>
            </a:r>
            <a:r>
              <a:rPr lang="nl-NL" dirty="0" smtClean="0"/>
              <a:t> </a:t>
            </a:r>
            <a:r>
              <a:rPr lang="nl-NL" dirty="0" err="1" smtClean="0"/>
              <a:t>sativus</a:t>
            </a:r>
            <a:r>
              <a:rPr lang="nl-NL" dirty="0" smtClean="0"/>
              <a:t>/ Herfstbloeiende krokus</a:t>
            </a:r>
            <a:endParaRPr lang="nl-NL" dirty="0"/>
          </a:p>
        </p:txBody>
      </p:sp>
      <p:pic>
        <p:nvPicPr>
          <p:cNvPr id="34818" name="Picture 2" descr="http://www.crocusbank.org/SaffronManch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656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32509" y="2348345"/>
            <a:ext cx="2493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Wordt saffraan (kruid) uit gewonnen</a:t>
            </a:r>
          </a:p>
          <a:p>
            <a:endParaRPr lang="nl-NL" dirty="0"/>
          </a:p>
          <a:p>
            <a:r>
              <a:rPr lang="nl-NL" dirty="0" smtClean="0"/>
              <a:t>Bloeitijd: sept/okt</a:t>
            </a:r>
          </a:p>
          <a:p>
            <a:endParaRPr lang="nl-NL" dirty="0"/>
          </a:p>
          <a:p>
            <a:r>
              <a:rPr lang="nl-NL" dirty="0" smtClean="0"/>
              <a:t>10 cm hoog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778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Crocus</a:t>
            </a:r>
            <a:r>
              <a:rPr lang="nl-NL" dirty="0" smtClean="0"/>
              <a:t> </a:t>
            </a:r>
            <a:r>
              <a:rPr lang="nl-NL" dirty="0" err="1" smtClean="0"/>
              <a:t>vernus</a:t>
            </a:r>
            <a:r>
              <a:rPr lang="nl-NL" dirty="0" smtClean="0"/>
              <a:t> ‘Pickwick’/ Krokus</a:t>
            </a:r>
            <a:endParaRPr lang="nl-NL" dirty="0"/>
          </a:p>
        </p:txBody>
      </p:sp>
      <p:pic>
        <p:nvPicPr>
          <p:cNvPr id="35842" name="Picture 2" descr="http://www.meeuwissenvoorhout.nl/pload/Crocus%20Pickwick.JPG_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1484785"/>
            <a:ext cx="496855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www.meeuwissenvoorhout.nl/pload/Crocus%20pickwick_1360.jpg_f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976" y="3558911"/>
            <a:ext cx="4502348" cy="30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76745" y="4935682"/>
            <a:ext cx="4686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Gevlamde bloemblaadjes</a:t>
            </a:r>
          </a:p>
          <a:p>
            <a:endParaRPr lang="nl-NL" dirty="0"/>
          </a:p>
          <a:p>
            <a:r>
              <a:rPr lang="nl-NL" dirty="0" smtClean="0"/>
              <a:t>Bloeitijd: april</a:t>
            </a:r>
          </a:p>
          <a:p>
            <a:endParaRPr lang="nl-NL" dirty="0"/>
          </a:p>
          <a:p>
            <a:r>
              <a:rPr lang="nl-NL" dirty="0" smtClean="0"/>
              <a:t>Hoogte: 15 cm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6704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Crocus</a:t>
            </a:r>
            <a:r>
              <a:rPr lang="nl-NL" dirty="0" smtClean="0"/>
              <a:t> </a:t>
            </a:r>
            <a:r>
              <a:rPr lang="nl-NL" dirty="0" err="1" smtClean="0"/>
              <a:t>vernus</a:t>
            </a:r>
            <a:r>
              <a:rPr lang="nl-NL" dirty="0" smtClean="0"/>
              <a:t> ‘Jeanne </a:t>
            </a:r>
            <a:r>
              <a:rPr lang="nl-NL" dirty="0" err="1" smtClean="0"/>
              <a:t>d’Arc</a:t>
            </a:r>
            <a:r>
              <a:rPr lang="nl-NL" dirty="0" smtClean="0"/>
              <a:t>’/ Krokus</a:t>
            </a:r>
            <a:endParaRPr lang="nl-NL" dirty="0"/>
          </a:p>
        </p:txBody>
      </p:sp>
      <p:pic>
        <p:nvPicPr>
          <p:cNvPr id="36866" name="Picture 2" descr="http://matthewgallaway.typepad.com/.a/6a01156e650ae8970c0163030b3289970d-800w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761" y="1412777"/>
            <a:ext cx="3915753" cy="52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70164" y="2088573"/>
            <a:ext cx="341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10/20 cm hoog</a:t>
            </a:r>
          </a:p>
          <a:p>
            <a:endParaRPr lang="nl-NL" dirty="0"/>
          </a:p>
          <a:p>
            <a:r>
              <a:rPr lang="nl-NL" dirty="0" smtClean="0"/>
              <a:t>Bloeitijd : febr./maart</a:t>
            </a:r>
          </a:p>
          <a:p>
            <a:endParaRPr lang="nl-NL" dirty="0"/>
          </a:p>
          <a:p>
            <a:r>
              <a:rPr lang="nl-NL" dirty="0" smtClean="0"/>
              <a:t>Bloem zuiver wit!</a:t>
            </a:r>
          </a:p>
        </p:txBody>
      </p:sp>
    </p:spTree>
    <p:extLst>
      <p:ext uri="{BB962C8B-B14F-4D97-AF65-F5344CB8AC3E}">
        <p14:creationId xmlns:p14="http://schemas.microsoft.com/office/powerpoint/2010/main" val="2542067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Crocus</a:t>
            </a:r>
            <a:r>
              <a:rPr lang="nl-NL" dirty="0" smtClean="0"/>
              <a:t> </a:t>
            </a:r>
            <a:r>
              <a:rPr lang="nl-NL" dirty="0" err="1" smtClean="0"/>
              <a:t>chrysanthus</a:t>
            </a:r>
            <a:r>
              <a:rPr lang="nl-NL" dirty="0" smtClean="0"/>
              <a:t>/ Krokus</a:t>
            </a:r>
            <a:endParaRPr lang="nl-NL" dirty="0"/>
          </a:p>
        </p:txBody>
      </p:sp>
      <p:pic>
        <p:nvPicPr>
          <p:cNvPr id="37890" name="Picture 2" descr="http://upload.wikimedia.org/wikipedia/commons/9/9c/Crocus_chrysanthus_'Zwanenburg_Bronze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689" y="1556793"/>
            <a:ext cx="610552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32509" y="1930400"/>
            <a:ext cx="2597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Één</a:t>
            </a:r>
            <a:r>
              <a:rPr lang="nl-NL" dirty="0" smtClean="0"/>
              <a:t> van de eerst bloeiende krokussen.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Bloeitijd: </a:t>
            </a:r>
            <a:r>
              <a:rPr lang="nl-NL" dirty="0" err="1" smtClean="0"/>
              <a:t>febr</a:t>
            </a:r>
            <a:r>
              <a:rPr lang="nl-NL" dirty="0" smtClean="0"/>
              <a:t>/maart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10/15 cm hoog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65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zijn bollen en knollen?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 smtClean="0">
                <a:solidFill>
                  <a:srgbClr val="CC3300"/>
                </a:solidFill>
              </a:rPr>
              <a:t>Definitie:</a:t>
            </a:r>
          </a:p>
          <a:p>
            <a:r>
              <a:rPr lang="nl-NL" altLang="nl-NL" dirty="0" smtClean="0"/>
              <a:t>Onder </a:t>
            </a:r>
            <a:r>
              <a:rPr lang="nl-NL" altLang="nl-NL" dirty="0"/>
              <a:t>bol- en knolgewassen verstaan we kruidachtige planten met bijzonder gevormde, dikwijls gezwollen, bladeren, stengels of wortels waarmee ze kunnen overblijven en zich reproduceren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4983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Galanthus</a:t>
            </a:r>
            <a:r>
              <a:rPr lang="nl-NL" dirty="0" smtClean="0"/>
              <a:t> </a:t>
            </a:r>
            <a:r>
              <a:rPr lang="nl-NL" dirty="0" err="1" smtClean="0"/>
              <a:t>elwesii</a:t>
            </a:r>
            <a:r>
              <a:rPr lang="nl-NL" dirty="0" smtClean="0"/>
              <a:t>/ Turks sneeuwklokje</a:t>
            </a:r>
            <a:endParaRPr lang="nl-NL" dirty="0"/>
          </a:p>
        </p:txBody>
      </p:sp>
      <p:pic>
        <p:nvPicPr>
          <p:cNvPr id="38914" name="Picture 2" descr="http://oliverwinery.files.wordpress.com/2011/02/galanthus-elwesii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664" y="1628801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57200" y="1930400"/>
            <a:ext cx="2410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Bloeitijd: maart</a:t>
            </a:r>
          </a:p>
          <a:p>
            <a:endParaRPr lang="nl-NL" dirty="0"/>
          </a:p>
          <a:p>
            <a:r>
              <a:rPr lang="nl-NL" dirty="0" smtClean="0"/>
              <a:t>20 cm hoog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5567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Galanthus</a:t>
            </a:r>
            <a:r>
              <a:rPr lang="nl-NL" dirty="0" smtClean="0"/>
              <a:t> </a:t>
            </a:r>
            <a:r>
              <a:rPr lang="nl-NL" dirty="0" err="1" smtClean="0"/>
              <a:t>nivalis</a:t>
            </a:r>
            <a:r>
              <a:rPr lang="nl-NL" dirty="0" smtClean="0"/>
              <a:t>/ Sneeuwklokje</a:t>
            </a:r>
            <a:endParaRPr lang="nl-NL" dirty="0"/>
          </a:p>
        </p:txBody>
      </p:sp>
      <p:pic>
        <p:nvPicPr>
          <p:cNvPr id="39938" name="Picture 2" descr="http://blog.metmuseum.org/cloistersgardens/wp-content/uploads/2009/02/galanthus-nivalis-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648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6809" y="2026227"/>
            <a:ext cx="2358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Hoogte 15 cm</a:t>
            </a:r>
          </a:p>
          <a:p>
            <a:endParaRPr lang="nl-NL" dirty="0"/>
          </a:p>
          <a:p>
            <a:r>
              <a:rPr lang="nl-NL" dirty="0" smtClean="0"/>
              <a:t>Bloeitijd: </a:t>
            </a:r>
            <a:r>
              <a:rPr lang="nl-NL" dirty="0" err="1" smtClean="0"/>
              <a:t>febr</a:t>
            </a:r>
            <a:r>
              <a:rPr lang="nl-NL" dirty="0" smtClean="0"/>
              <a:t>/maart</a:t>
            </a:r>
          </a:p>
          <a:p>
            <a:endParaRPr lang="nl-NL" dirty="0"/>
          </a:p>
          <a:p>
            <a:r>
              <a:rPr lang="nl-NL" dirty="0" smtClean="0"/>
              <a:t>Gala </a:t>
            </a:r>
            <a:r>
              <a:rPr lang="nl-NL" dirty="0" smtClean="0">
                <a:sym typeface="Wingdings" panose="05000000000000000000" pitchFamily="2" charset="2"/>
              </a:rPr>
              <a:t> melk in het Grieks (witromige kleur)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err="1" smtClean="0">
                <a:sym typeface="Wingdings" panose="05000000000000000000" pitchFamily="2" charset="2"/>
              </a:rPr>
              <a:t>Anthos</a:t>
            </a:r>
            <a:r>
              <a:rPr lang="nl-NL" dirty="0" smtClean="0">
                <a:sym typeface="Wingdings" panose="05000000000000000000" pitchFamily="2" charset="2"/>
              </a:rPr>
              <a:t>  bloem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9810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2521" y="0"/>
            <a:ext cx="6781800" cy="1143000"/>
          </a:xfrm>
          <a:noFill/>
        </p:spPr>
        <p:txBody>
          <a:bodyPr/>
          <a:lstStyle/>
          <a:p>
            <a:pPr algn="r" eaLnBrk="1" hangingPunct="1"/>
            <a:r>
              <a:rPr lang="nl-NL" altLang="nl-NL" dirty="0" err="1" smtClean="0"/>
              <a:t>Hyacínthus</a:t>
            </a:r>
            <a:endParaRPr lang="nl-NL" altLang="nl-NL" dirty="0" smtClean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480971" y="6057540"/>
            <a:ext cx="240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nl-NL" altLang="nl-NL" dirty="0">
                <a:solidFill>
                  <a:schemeClr val="accent2"/>
                </a:solidFill>
              </a:rPr>
              <a:t>bloeitijd april – mei</a:t>
            </a:r>
          </a:p>
          <a:p>
            <a:pPr algn="r" eaLnBrk="1" hangingPunct="1"/>
            <a:r>
              <a:rPr lang="nl-NL" altLang="nl-NL" dirty="0">
                <a:solidFill>
                  <a:schemeClr val="accent2"/>
                </a:solidFill>
              </a:rPr>
              <a:t> hoogte 30 - 40 cm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844525" y="781050"/>
            <a:ext cx="530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400" i="1" dirty="0">
                <a:solidFill>
                  <a:srgbClr val="008000"/>
                </a:solidFill>
              </a:rPr>
              <a:t>Hyacint (midden Azië)</a:t>
            </a:r>
          </a:p>
        </p:txBody>
      </p:sp>
      <p:pic>
        <p:nvPicPr>
          <p:cNvPr id="32773" name="Picture 5" descr="Scan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21" y="1484313"/>
            <a:ext cx="2946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2990854" y="571500"/>
            <a:ext cx="3032125" cy="5287963"/>
            <a:chOff x="1728" y="384"/>
            <a:chExt cx="1910" cy="3331"/>
          </a:xfrm>
        </p:grpSpPr>
        <p:pic>
          <p:nvPicPr>
            <p:cNvPr id="32778" name="Picture 7" descr="hya carneg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4"/>
              <a:ext cx="69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9" name="Text Box 8"/>
            <p:cNvSpPr txBox="1">
              <a:spLocks noChangeArrowheads="1"/>
            </p:cNvSpPr>
            <p:nvPr/>
          </p:nvSpPr>
          <p:spPr bwMode="auto">
            <a:xfrm>
              <a:off x="1776" y="1199"/>
              <a:ext cx="6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600"/>
                <a:t>Carnegie</a:t>
              </a:r>
            </a:p>
          </p:txBody>
        </p:sp>
        <p:sp>
          <p:nvSpPr>
            <p:cNvPr id="32780" name="Text Box 9"/>
            <p:cNvSpPr txBox="1">
              <a:spLocks noChangeArrowheads="1"/>
            </p:cNvSpPr>
            <p:nvPr/>
          </p:nvSpPr>
          <p:spPr bwMode="auto">
            <a:xfrm>
              <a:off x="2640" y="1199"/>
              <a:ext cx="5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600"/>
                <a:t>Ostara</a:t>
              </a:r>
            </a:p>
          </p:txBody>
        </p:sp>
        <p:pic>
          <p:nvPicPr>
            <p:cNvPr id="32781" name="Picture 10" descr="hya ostar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84"/>
              <a:ext cx="697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2" name="Picture 11" descr="hya janbo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536"/>
              <a:ext cx="697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3" name="Text Box 12"/>
            <p:cNvSpPr txBox="1">
              <a:spLocks noChangeArrowheads="1"/>
            </p:cNvSpPr>
            <p:nvPr/>
          </p:nvSpPr>
          <p:spPr bwMode="auto">
            <a:xfrm>
              <a:off x="1776" y="2351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600"/>
                <a:t>Jan Bos</a:t>
              </a:r>
            </a:p>
          </p:txBody>
        </p:sp>
        <p:pic>
          <p:nvPicPr>
            <p:cNvPr id="32784" name="Picture 13" descr="hya marcon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36"/>
              <a:ext cx="7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Text Box 14"/>
            <p:cNvSpPr txBox="1">
              <a:spLocks noChangeArrowheads="1"/>
            </p:cNvSpPr>
            <p:nvPr/>
          </p:nvSpPr>
          <p:spPr bwMode="auto">
            <a:xfrm>
              <a:off x="2592" y="2351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600"/>
                <a:t>Marconi</a:t>
              </a:r>
            </a:p>
          </p:txBody>
        </p:sp>
        <p:pic>
          <p:nvPicPr>
            <p:cNvPr id="32786" name="Picture 15" descr="hya gipsy qu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688"/>
              <a:ext cx="72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7" name="Text Box 16"/>
            <p:cNvSpPr txBox="1">
              <a:spLocks noChangeArrowheads="1"/>
            </p:cNvSpPr>
            <p:nvPr/>
          </p:nvSpPr>
          <p:spPr bwMode="auto">
            <a:xfrm>
              <a:off x="1728" y="3503"/>
              <a:ext cx="8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600"/>
                <a:t>Gipsy Queen</a:t>
              </a:r>
            </a:p>
          </p:txBody>
        </p:sp>
        <p:pic>
          <p:nvPicPr>
            <p:cNvPr id="32788" name="Picture 17" descr="hya city of haarle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688"/>
              <a:ext cx="71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9" name="Text Box 18"/>
            <p:cNvSpPr txBox="1">
              <a:spLocks noChangeArrowheads="1"/>
            </p:cNvSpPr>
            <p:nvPr/>
          </p:nvSpPr>
          <p:spPr bwMode="auto">
            <a:xfrm>
              <a:off x="2640" y="3503"/>
              <a:ext cx="9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600"/>
                <a:t>City of Haarlem</a:t>
              </a:r>
            </a:p>
          </p:txBody>
        </p:sp>
      </p:grpSp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496890" y="-51954"/>
            <a:ext cx="3702050" cy="6858000"/>
            <a:chOff x="144" y="0"/>
            <a:chExt cx="2332" cy="4320"/>
          </a:xfrm>
        </p:grpSpPr>
        <p:pic>
          <p:nvPicPr>
            <p:cNvPr id="32776" name="Picture 20" descr="hyacinthus2  kl"/>
            <p:cNvPicPr>
              <a:picLocks noChangeAspect="1" noChangeArrowheads="1"/>
            </p:cNvPicPr>
            <p:nvPr/>
          </p:nvPicPr>
          <p:blipFill>
            <a:blip r:embed="rId9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0"/>
              <a:ext cx="126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Text Box 21"/>
            <p:cNvSpPr txBox="1">
              <a:spLocks noChangeArrowheads="1"/>
            </p:cNvSpPr>
            <p:nvPr/>
          </p:nvSpPr>
          <p:spPr bwMode="auto">
            <a:xfrm>
              <a:off x="912" y="3935"/>
              <a:ext cx="1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>
                  <a:solidFill>
                    <a:schemeClr val="accent2"/>
                  </a:solidFill>
                </a:rPr>
                <a:t>bol, plantdiepte 10 cm.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331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Muscari</a:t>
            </a:r>
            <a:r>
              <a:rPr lang="nl-NL" dirty="0" smtClean="0"/>
              <a:t> </a:t>
            </a:r>
            <a:r>
              <a:rPr lang="nl-NL" dirty="0" err="1" smtClean="0"/>
              <a:t>armeniacum</a:t>
            </a:r>
            <a:r>
              <a:rPr lang="nl-NL" dirty="0" smtClean="0"/>
              <a:t>/ Blauw druifje</a:t>
            </a:r>
            <a:endParaRPr lang="nl-NL" dirty="0"/>
          </a:p>
        </p:txBody>
      </p:sp>
      <p:pic>
        <p:nvPicPr>
          <p:cNvPr id="45058" name="Picture 2" descr="http://www.ecobulbs.nl/foto/Muscari%20armeniacum%2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648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8764" y="2161309"/>
            <a:ext cx="222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Bloeitijd: mei/april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Hoogte: 15/20 cm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2883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Muscari</a:t>
            </a:r>
            <a:r>
              <a:rPr lang="nl-NL" dirty="0" smtClean="0"/>
              <a:t> </a:t>
            </a:r>
            <a:r>
              <a:rPr lang="nl-NL" dirty="0" err="1" smtClean="0"/>
              <a:t>botryoides</a:t>
            </a:r>
            <a:r>
              <a:rPr lang="nl-NL" dirty="0" smtClean="0"/>
              <a:t>/ Blauw druifje</a:t>
            </a:r>
            <a:endParaRPr lang="nl-NL" dirty="0"/>
          </a:p>
        </p:txBody>
      </p:sp>
      <p:pic>
        <p:nvPicPr>
          <p:cNvPr id="46082" name="Picture 2" descr="http://upload.wikimedia.org/wikipedia/commons/5/54/Muscari_botryoid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377" y="1366842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170218" y="61341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nl-NL" altLang="nl-NL" dirty="0">
                <a:solidFill>
                  <a:schemeClr val="accent2"/>
                </a:solidFill>
              </a:rPr>
              <a:t>bloeitijd april - mei, hoogte 10 - 20 cm</a:t>
            </a:r>
          </a:p>
        </p:txBody>
      </p:sp>
    </p:spTree>
    <p:extLst>
      <p:ext uri="{BB962C8B-B14F-4D97-AF65-F5344CB8AC3E}">
        <p14:creationId xmlns:p14="http://schemas.microsoft.com/office/powerpoint/2010/main" val="2715197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Narcissus ‘</a:t>
            </a:r>
            <a:r>
              <a:rPr lang="nl-NL" dirty="0" err="1" smtClean="0"/>
              <a:t>Tete</a:t>
            </a:r>
            <a:r>
              <a:rPr lang="nl-NL" dirty="0" smtClean="0"/>
              <a:t> a </a:t>
            </a:r>
            <a:r>
              <a:rPr lang="nl-NL" dirty="0" err="1" smtClean="0"/>
              <a:t>tete</a:t>
            </a:r>
            <a:r>
              <a:rPr lang="nl-NL" dirty="0" smtClean="0"/>
              <a:t>’/ Narcis</a:t>
            </a:r>
            <a:endParaRPr lang="nl-NL" dirty="0"/>
          </a:p>
        </p:txBody>
      </p:sp>
      <p:pic>
        <p:nvPicPr>
          <p:cNvPr id="47106" name="Picture 2" descr="http://upload.wikimedia.org/wikipedia/commons/5/5c/Narcissus_T%C3%AAte-%C3%A0-T%C3%A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664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84464" y="1930400"/>
            <a:ext cx="2545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Bekendste!</a:t>
            </a:r>
          </a:p>
          <a:p>
            <a:endParaRPr lang="nl-NL" dirty="0"/>
          </a:p>
          <a:p>
            <a:r>
              <a:rPr lang="nl-NL" dirty="0" smtClean="0"/>
              <a:t>Bloeitijd: maart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Hoogte: 15 cm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578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Narcissus ‘Ice </a:t>
            </a:r>
            <a:r>
              <a:rPr lang="nl-NL" dirty="0" err="1" smtClean="0"/>
              <a:t>Follies</a:t>
            </a:r>
            <a:r>
              <a:rPr lang="nl-NL" dirty="0" smtClean="0"/>
              <a:t>’/ Narcis</a:t>
            </a:r>
            <a:endParaRPr lang="nl-NL" dirty="0"/>
          </a:p>
        </p:txBody>
      </p:sp>
      <p:pic>
        <p:nvPicPr>
          <p:cNvPr id="49154" name="Picture 2" descr="http://rockydale.files.wordpress.com/2009/04/narcussus-ice-folli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656" y="1916833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74073" y="1930400"/>
            <a:ext cx="2400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Witte bloemen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Bloeitijd: maart/april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40-50 cm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2086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Narcissus </a:t>
            </a:r>
            <a:r>
              <a:rPr lang="nl-NL" dirty="0" err="1" smtClean="0"/>
              <a:t>poeticus</a:t>
            </a:r>
            <a:r>
              <a:rPr lang="nl-NL" dirty="0" smtClean="0"/>
              <a:t>/ Botanische narcis</a:t>
            </a:r>
            <a:endParaRPr lang="nl-NL" dirty="0"/>
          </a:p>
        </p:txBody>
      </p:sp>
      <p:pic>
        <p:nvPicPr>
          <p:cNvPr id="50178" name="Picture 2" descr="http://4.bp.blogspot.com/_m7jtzX9mJnk/S7eJUdmh9fI/AAAAAAAAB1s/ZWBjOAqbC94/s1600/garden81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656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05245" y="1930400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Bloeitijd: april/juni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30-60 cm hoog</a:t>
            </a:r>
          </a:p>
          <a:p>
            <a:endParaRPr lang="nl-NL" dirty="0"/>
          </a:p>
          <a:p>
            <a:r>
              <a:rPr lang="nl-NL" dirty="0" smtClean="0"/>
              <a:t>Geurend!</a:t>
            </a:r>
          </a:p>
          <a:p>
            <a:endParaRPr lang="nl-NL" dirty="0"/>
          </a:p>
          <a:p>
            <a:r>
              <a:rPr lang="nl-NL" dirty="0" smtClean="0"/>
              <a:t>Laatst bloeiende narcis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8634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Narcissus </a:t>
            </a:r>
            <a:r>
              <a:rPr lang="nl-NL" dirty="0" err="1" smtClean="0"/>
              <a:t>bulbocodium</a:t>
            </a:r>
            <a:r>
              <a:rPr lang="nl-NL" dirty="0" smtClean="0"/>
              <a:t>/ Botanische narcis</a:t>
            </a:r>
            <a:endParaRPr lang="nl-NL" dirty="0"/>
          </a:p>
        </p:txBody>
      </p:sp>
      <p:pic>
        <p:nvPicPr>
          <p:cNvPr id="51202" name="Picture 2" descr="http://www.thompson-morgan.com/medias/sys_tandm/87970463088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696" y="1412777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7334" y="2576945"/>
            <a:ext cx="2512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Hoepelrok</a:t>
            </a:r>
          </a:p>
          <a:p>
            <a:endParaRPr lang="nl-NL" dirty="0"/>
          </a:p>
          <a:p>
            <a:r>
              <a:rPr lang="nl-NL" dirty="0" smtClean="0"/>
              <a:t>Bloeitijd: maart/mei</a:t>
            </a:r>
          </a:p>
          <a:p>
            <a:endParaRPr lang="nl-NL" dirty="0"/>
          </a:p>
          <a:p>
            <a:r>
              <a:rPr lang="nl-NL" dirty="0" smtClean="0"/>
              <a:t>Hoogte 50 cm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58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Tulipa</a:t>
            </a:r>
            <a:r>
              <a:rPr lang="nl-NL" dirty="0" smtClean="0"/>
              <a:t> </a:t>
            </a:r>
            <a:r>
              <a:rPr lang="nl-NL" dirty="0" err="1" smtClean="0"/>
              <a:t>sylvestris</a:t>
            </a:r>
            <a:r>
              <a:rPr lang="nl-NL" dirty="0" smtClean="0"/>
              <a:t>/ Botanische tulp</a:t>
            </a:r>
            <a:endParaRPr lang="nl-NL" dirty="0"/>
          </a:p>
        </p:txBody>
      </p:sp>
      <p:pic>
        <p:nvPicPr>
          <p:cNvPr id="52226" name="Picture 2" descr="http://www.thompson-morgan.com/medias/sys_tandm/87971137454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720" y="1340769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89709" y="1930400"/>
            <a:ext cx="26808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Bloeitijd: april/mei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err="1" smtClean="0"/>
              <a:t>Stinzenplanten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Bostulp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15-20cm</a:t>
            </a:r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5676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75" y="55561"/>
            <a:ext cx="7772400" cy="1143001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MORFOLOGIE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7544196" y="122237"/>
            <a:ext cx="2228850" cy="6613525"/>
            <a:chOff x="4128" y="0"/>
            <a:chExt cx="1404" cy="4166"/>
          </a:xfrm>
        </p:grpSpPr>
        <p:sp>
          <p:nvSpPr>
            <p:cNvPr id="5131" name="Text Box 6"/>
            <p:cNvSpPr txBox="1">
              <a:spLocks noChangeArrowheads="1"/>
            </p:cNvSpPr>
            <p:nvPr/>
          </p:nvSpPr>
          <p:spPr bwMode="auto">
            <a:xfrm>
              <a:off x="4128" y="3935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i="1">
                  <a:solidFill>
                    <a:srgbClr val="008000"/>
                  </a:solidFill>
                </a:rPr>
                <a:t>Tulipa</a:t>
              </a:r>
              <a:r>
                <a:rPr lang="nl-NL" altLang="nl-NL">
                  <a:solidFill>
                    <a:srgbClr val="008000"/>
                  </a:solidFill>
                </a:rPr>
                <a:t> (leliebloemig)</a:t>
              </a:r>
            </a:p>
          </p:txBody>
        </p:sp>
        <p:pic>
          <p:nvPicPr>
            <p:cNvPr id="5132" name="Picture 7" descr="tulipa leliebl kl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20" y="0"/>
              <a:ext cx="862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740570" y="741362"/>
            <a:ext cx="5105400" cy="3538538"/>
            <a:chOff x="288" y="1919"/>
            <a:chExt cx="3216" cy="2229"/>
          </a:xfrm>
        </p:grpSpPr>
        <p:sp>
          <p:nvSpPr>
            <p:cNvPr id="5127" name="Text Box 9"/>
            <p:cNvSpPr txBox="1">
              <a:spLocks noChangeArrowheads="1"/>
            </p:cNvSpPr>
            <p:nvPr/>
          </p:nvSpPr>
          <p:spPr bwMode="auto">
            <a:xfrm>
              <a:off x="432" y="1919"/>
              <a:ext cx="13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2400" i="1">
                  <a:solidFill>
                    <a:srgbClr val="008000"/>
                  </a:solidFill>
                </a:rPr>
                <a:t>gerokte </a:t>
              </a:r>
              <a:r>
                <a:rPr lang="nl-NL" altLang="nl-NL" sz="2400">
                  <a:solidFill>
                    <a:srgbClr val="008000"/>
                  </a:solidFill>
                </a:rPr>
                <a:t>bollen</a:t>
              </a:r>
            </a:p>
          </p:txBody>
        </p:sp>
        <p:pic>
          <p:nvPicPr>
            <p:cNvPr id="5128" name="Picture 10" descr="tulipa schema bo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256"/>
              <a:ext cx="2004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1" descr="tulipa doorsnede bol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928"/>
              <a:ext cx="960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 Box 12"/>
            <p:cNvSpPr txBox="1">
              <a:spLocks noChangeArrowheads="1"/>
            </p:cNvSpPr>
            <p:nvPr/>
          </p:nvSpPr>
          <p:spPr bwMode="auto">
            <a:xfrm>
              <a:off x="2544" y="3648"/>
              <a:ext cx="5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400">
                  <a:latin typeface="Times New Roman" panose="02020603050405020304" pitchFamily="18" charset="0"/>
                </a:rPr>
                <a:t>doorsnede</a:t>
              </a:r>
            </a:p>
          </p:txBody>
        </p:sp>
      </p:grpSp>
      <p:pic>
        <p:nvPicPr>
          <p:cNvPr id="5125" name="Picture 14" descr="http://wapedia.mobi/thumb/4176501/nl/fixed/470/443/Onion_slice.jpg?format=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198562"/>
            <a:ext cx="3151187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6" descr="http://1.bp.blogspot.com/_oFL6_aHugRk/S8TQZrM83CI/AAAAAAAAAHc/EL1NsqJcia4/s1600/ui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279900"/>
            <a:ext cx="34480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347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-1143000"/>
            <a:ext cx="6781800" cy="1143000"/>
          </a:xfrm>
          <a:noFill/>
        </p:spPr>
        <p:txBody>
          <a:bodyPr/>
          <a:lstStyle/>
          <a:p>
            <a:pPr algn="r" eaLnBrk="1" hangingPunct="1"/>
            <a:r>
              <a:rPr lang="nl-NL" altLang="nl-NL" sz="1400"/>
              <a:t>Túlipa kaufmanniána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750993" y="204788"/>
            <a:ext cx="6153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4400" dirty="0" err="1">
                <a:solidFill>
                  <a:schemeClr val="tx2"/>
                </a:solidFill>
              </a:rPr>
              <a:t>Túlipa</a:t>
            </a:r>
            <a:r>
              <a:rPr lang="nl-NL" altLang="nl-NL" sz="4400" dirty="0">
                <a:solidFill>
                  <a:schemeClr val="tx2"/>
                </a:solidFill>
              </a:rPr>
              <a:t> </a:t>
            </a:r>
            <a:r>
              <a:rPr lang="nl-NL" altLang="nl-NL" sz="4400" dirty="0" err="1">
                <a:solidFill>
                  <a:schemeClr val="tx2"/>
                </a:solidFill>
              </a:rPr>
              <a:t>kaufmanniána</a:t>
            </a:r>
            <a:endParaRPr lang="nl-NL" altLang="nl-NL" sz="4400" dirty="0">
              <a:solidFill>
                <a:schemeClr val="tx2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640243" y="5746173"/>
            <a:ext cx="3263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nl-NL" altLang="nl-NL" dirty="0">
                <a:solidFill>
                  <a:schemeClr val="accent2"/>
                </a:solidFill>
              </a:rPr>
              <a:t>bloeitijd maart – april</a:t>
            </a:r>
          </a:p>
          <a:p>
            <a:pPr algn="r" eaLnBrk="1" hangingPunct="1"/>
            <a:r>
              <a:rPr lang="nl-NL" altLang="nl-NL" dirty="0">
                <a:solidFill>
                  <a:schemeClr val="accent2"/>
                </a:solidFill>
              </a:rPr>
              <a:t>hoogte tot 20 - 30 cm</a:t>
            </a:r>
          </a:p>
        </p:txBody>
      </p:sp>
      <p:pic>
        <p:nvPicPr>
          <p:cNvPr id="50181" name="Picture 5" descr="tulipa kauf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09" y="1295400"/>
            <a:ext cx="360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540328" y="1341437"/>
            <a:ext cx="3632200" cy="4297363"/>
            <a:chOff x="480" y="768"/>
            <a:chExt cx="2288" cy="2707"/>
          </a:xfrm>
        </p:grpSpPr>
        <p:pic>
          <p:nvPicPr>
            <p:cNvPr id="50191" name="Picture 7" descr="TULIPA kaufmannia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768"/>
              <a:ext cx="2288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2" name="Text Box 8"/>
            <p:cNvSpPr txBox="1">
              <a:spLocks noChangeArrowheads="1"/>
            </p:cNvSpPr>
            <p:nvPr/>
          </p:nvSpPr>
          <p:spPr bwMode="auto">
            <a:xfrm>
              <a:off x="1008" y="3071"/>
              <a:ext cx="1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>
                  <a:solidFill>
                    <a:schemeClr val="accent2"/>
                  </a:solidFill>
                </a:rPr>
                <a:t>bol</a:t>
              </a:r>
            </a:p>
            <a:p>
              <a:pPr eaLnBrk="1" hangingPunct="1"/>
              <a:r>
                <a:rPr lang="nl-NL" altLang="nl-NL">
                  <a:solidFill>
                    <a:schemeClr val="accent2"/>
                  </a:solidFill>
                </a:rPr>
                <a:t>plantdiepte ca. 8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26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Tulipa</a:t>
            </a:r>
            <a:r>
              <a:rPr lang="nl-NL" dirty="0" smtClean="0"/>
              <a:t> tarda/ Botanische tulp</a:t>
            </a:r>
            <a:endParaRPr lang="nl-NL" dirty="0"/>
          </a:p>
        </p:txBody>
      </p:sp>
      <p:pic>
        <p:nvPicPr>
          <p:cNvPr id="54274" name="Picture 2" descr="http://davesgarden.com/pics/2009/04/25/TBGDN/14558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9696" y="2133601"/>
            <a:ext cx="5555704" cy="42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77982" y="2421082"/>
            <a:ext cx="2576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Mini tulp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Bloeit geel met witte rand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10-20 cm</a:t>
            </a:r>
          </a:p>
          <a:p>
            <a:endParaRPr lang="nl-NL" dirty="0"/>
          </a:p>
          <a:p>
            <a:r>
              <a:rPr lang="nl-NL" dirty="0" smtClean="0"/>
              <a:t>April/mei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854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Tulipa</a:t>
            </a:r>
            <a:r>
              <a:rPr lang="nl-NL" dirty="0" smtClean="0"/>
              <a:t> ‘Queen of </a:t>
            </a:r>
            <a:r>
              <a:rPr lang="nl-NL" dirty="0" err="1" smtClean="0"/>
              <a:t>Night</a:t>
            </a:r>
            <a:r>
              <a:rPr lang="nl-NL" dirty="0" smtClean="0"/>
              <a:t>’/ Tulp</a:t>
            </a:r>
            <a:endParaRPr lang="nl-NL" dirty="0"/>
          </a:p>
        </p:txBody>
      </p:sp>
      <p:pic>
        <p:nvPicPr>
          <p:cNvPr id="55298" name="Picture 2" descr="http://www.burford.co.uk/images/detailed/4/TulipaQueenofNigh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736" y="1338115"/>
            <a:ext cx="4248472" cy="533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35182" y="1930400"/>
            <a:ext cx="27845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Laatbloeiende tulp</a:t>
            </a:r>
          </a:p>
          <a:p>
            <a:endParaRPr lang="nl-NL" dirty="0"/>
          </a:p>
          <a:p>
            <a:r>
              <a:rPr lang="nl-NL" dirty="0" smtClean="0"/>
              <a:t>50-60 cm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Bloeit mei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424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Tulipa</a:t>
            </a:r>
            <a:r>
              <a:rPr lang="nl-NL" dirty="0" smtClean="0"/>
              <a:t> ‘</a:t>
            </a:r>
            <a:r>
              <a:rPr lang="nl-NL" dirty="0" err="1" smtClean="0"/>
              <a:t>Apricot</a:t>
            </a:r>
            <a:r>
              <a:rPr lang="nl-NL" dirty="0" smtClean="0"/>
              <a:t> Parrot’/ Parkiettulp</a:t>
            </a:r>
            <a:endParaRPr lang="nl-NL" dirty="0"/>
          </a:p>
        </p:txBody>
      </p:sp>
      <p:pic>
        <p:nvPicPr>
          <p:cNvPr id="56322" name="Picture 2" descr="http://2.bp.blogspot.com/-Y8fNgntNBJE/T4XnJ8QJkTI/AAAAAAAAAIc/e5shfMSf49Q/s1600/parkiet+tulpen+in+volle+bloe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664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1891" y="1930400"/>
            <a:ext cx="2306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Papagaaitulp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50 cm</a:t>
            </a:r>
          </a:p>
          <a:p>
            <a:endParaRPr lang="nl-NL" dirty="0"/>
          </a:p>
          <a:p>
            <a:r>
              <a:rPr lang="nl-NL" dirty="0" smtClean="0"/>
              <a:t>Bloeitijd april/mei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286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2" y="765320"/>
            <a:ext cx="5084763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97" y="427904"/>
            <a:ext cx="4105275" cy="617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8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MORFOLOGIE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209800" y="3046413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i="1">
                <a:solidFill>
                  <a:srgbClr val="008000"/>
                </a:solidFill>
              </a:rPr>
              <a:t>geschubde </a:t>
            </a:r>
            <a:r>
              <a:rPr lang="nl-NL" altLang="nl-NL" sz="2400">
                <a:solidFill>
                  <a:srgbClr val="008000"/>
                </a:solidFill>
              </a:rPr>
              <a:t>bollen</a:t>
            </a:r>
          </a:p>
        </p:txBody>
      </p: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8077200" y="304801"/>
            <a:ext cx="2012950" cy="6308725"/>
            <a:chOff x="4128" y="192"/>
            <a:chExt cx="1268" cy="3974"/>
          </a:xfrm>
        </p:grpSpPr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464" y="3935"/>
              <a:ext cx="9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i="1">
                  <a:solidFill>
                    <a:srgbClr val="008000"/>
                  </a:solidFill>
                </a:rPr>
                <a:t>Lilium </a:t>
              </a:r>
              <a:r>
                <a:rPr lang="nl-NL" altLang="nl-NL">
                  <a:solidFill>
                    <a:srgbClr val="008000"/>
                  </a:solidFill>
                </a:rPr>
                <a:t>(Lelie)</a:t>
              </a:r>
            </a:p>
          </p:txBody>
        </p:sp>
        <p:pic>
          <p:nvPicPr>
            <p:cNvPr id="7176" name="Picture 8" descr="lilium kl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92"/>
              <a:ext cx="1218" cy="3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9" descr="lelie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2432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LILIUM CANDIDUM2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657601"/>
            <a:ext cx="2627313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5703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-1000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nl-NL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MORFOLOGIE:</a:t>
            </a:r>
            <a:r>
              <a:rPr lang="nl-NL" dirty="0" smtClean="0"/>
              <a:t> </a:t>
            </a:r>
            <a:r>
              <a:rPr lang="nl-NL" sz="4000" dirty="0"/>
              <a:t>Knol</a:t>
            </a:r>
          </a:p>
        </p:txBody>
      </p:sp>
      <p:sp>
        <p:nvSpPr>
          <p:cNvPr id="8195" name="Tijdelijke aanduiding voor inhoud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819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836614"/>
            <a:ext cx="360045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6" descr="\\san\home\Potze\Mijn documenten\mijn afbeeldingen\kdn-biologie-bollen-en-knollen-fig08-uitgelopen-tot-aardappelpl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068388"/>
            <a:ext cx="3794125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oorwas_aardappelen_aanknolmetuitlop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782638"/>
            <a:ext cx="403225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1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jdelijke aanduiding voor tekst 9"/>
          <p:cNvSpPr>
            <a:spLocks noGrp="1"/>
          </p:cNvSpPr>
          <p:nvPr>
            <p:ph type="body" idx="1"/>
          </p:nvPr>
        </p:nvSpPr>
        <p:spPr>
          <a:xfrm>
            <a:off x="1866900" y="333376"/>
            <a:ext cx="4040188" cy="639763"/>
          </a:xfrm>
        </p:spPr>
        <p:txBody>
          <a:bodyPr/>
          <a:lstStyle/>
          <a:p>
            <a:pPr eaLnBrk="1" hangingPunct="1"/>
            <a:r>
              <a:rPr lang="nl-NL" altLang="nl-NL" b="0" smtClean="0"/>
              <a:t>knolbegonia</a:t>
            </a:r>
          </a:p>
        </p:txBody>
      </p:sp>
      <p:sp>
        <p:nvSpPr>
          <p:cNvPr id="9222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6167439" y="476250"/>
            <a:ext cx="4041775" cy="3951288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Krokus</a:t>
            </a:r>
          </a:p>
          <a:p>
            <a:pPr eaLnBrk="1" hangingPunct="1"/>
            <a:endParaRPr lang="nl-NL" altLang="nl-NL" dirty="0" smtClean="0"/>
          </a:p>
          <a:p>
            <a:pPr eaLnBrk="1" hangingPunct="1"/>
            <a:endParaRPr lang="nl-NL" altLang="nl-NL" dirty="0" smtClean="0"/>
          </a:p>
          <a:p>
            <a:pPr eaLnBrk="1" hangingPunct="1"/>
            <a:endParaRPr lang="nl-NL" altLang="nl-NL" dirty="0" smtClean="0"/>
          </a:p>
          <a:p>
            <a:pPr eaLnBrk="1" hangingPunct="1"/>
            <a:endParaRPr lang="nl-NL" altLang="nl-NL" dirty="0" smtClean="0"/>
          </a:p>
          <a:p>
            <a:pPr eaLnBrk="1" hangingPunct="1"/>
            <a:endParaRPr lang="nl-NL" altLang="nl-NL" dirty="0" smtClean="0"/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 smtClean="0"/>
              <a:t>Gladiool</a:t>
            </a:r>
          </a:p>
          <a:p>
            <a:pPr eaLnBrk="1" hangingPunct="1"/>
            <a:endParaRPr lang="nl-NL" altLang="nl-NL" dirty="0" smtClean="0"/>
          </a:p>
        </p:txBody>
      </p:sp>
      <p:pic>
        <p:nvPicPr>
          <p:cNvPr id="9223" name="Picture 6" descr="doosnede wortelk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2" y="1200944"/>
            <a:ext cx="32400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429000"/>
            <a:ext cx="4176713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478213"/>
            <a:ext cx="25717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409575"/>
            <a:ext cx="2932112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4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388" y="9525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MORFOLOGIE:</a:t>
            </a:r>
            <a:r>
              <a:rPr lang="nl-NL" dirty="0" smtClean="0"/>
              <a:t> Wortelknol / Dahlia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939801"/>
            <a:ext cx="4824412" cy="5922963"/>
          </a:xfrm>
          <a:noFill/>
        </p:spPr>
      </p:pic>
      <p:pic>
        <p:nvPicPr>
          <p:cNvPr id="5" name="Picture 11" descr="knol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052514"/>
            <a:ext cx="73453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74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2063750" y="-58738"/>
            <a:ext cx="8229600" cy="1143001"/>
          </a:xfrm>
        </p:spPr>
        <p:txBody>
          <a:bodyPr/>
          <a:lstStyle/>
          <a:p>
            <a:pPr eaLnBrk="1" hangingPunct="1"/>
            <a:r>
              <a:rPr lang="nl-NL" altLang="nl-NL" smtClean="0"/>
              <a:t>Wortelstok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981075"/>
            <a:ext cx="4392613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005263"/>
            <a:ext cx="29527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952625"/>
            <a:ext cx="36004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466</Words>
  <Application>Microsoft Office PowerPoint</Application>
  <PresentationFormat>Aangepast</PresentationFormat>
  <Paragraphs>190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Facet</vt:lpstr>
      <vt:lpstr>Bollen en knollen </vt:lpstr>
      <vt:lpstr>Wat zijn bollen en knollen?</vt:lpstr>
      <vt:lpstr> MORFOLOGIE</vt:lpstr>
      <vt:lpstr>PowerPoint-presentatie</vt:lpstr>
      <vt:lpstr>MORFOLOGIE</vt:lpstr>
      <vt:lpstr>MORFOLOGIE: Knol</vt:lpstr>
      <vt:lpstr>PowerPoint-presentatie</vt:lpstr>
      <vt:lpstr>MORFOLOGIE: Wortelknol / Dahlia</vt:lpstr>
      <vt:lpstr>Wortelstok</vt:lpstr>
      <vt:lpstr>PowerPoint-presentatie</vt:lpstr>
      <vt:lpstr>Plantdiepte: plant een bol twee keer zo diep al hij hoog is. </vt:lpstr>
      <vt:lpstr>Állium gigánteum</vt:lpstr>
      <vt:lpstr> Allium karataviense/ Sierui</vt:lpstr>
      <vt:lpstr> Allium ursinum/ Sierui, daslook</vt:lpstr>
      <vt:lpstr>Crocus speciosus/ Herfstbloeiende krokus</vt:lpstr>
      <vt:lpstr>Crocus sativus/ Herfstbloeiende krokus</vt:lpstr>
      <vt:lpstr>Crocus vernus ‘Pickwick’/ Krokus</vt:lpstr>
      <vt:lpstr>Crocus vernus ‘Jeanne d’Arc’/ Krokus</vt:lpstr>
      <vt:lpstr>Crocus chrysanthus/ Krokus</vt:lpstr>
      <vt:lpstr>Galanthus elwesii/ Turks sneeuwklokje</vt:lpstr>
      <vt:lpstr>Galanthus nivalis/ Sneeuwklokje</vt:lpstr>
      <vt:lpstr>Hyacínthus</vt:lpstr>
      <vt:lpstr>Muscari armeniacum/ Blauw druifje</vt:lpstr>
      <vt:lpstr>Muscari botryoides/ Blauw druifje</vt:lpstr>
      <vt:lpstr>Narcissus ‘Tete a tete’/ Narcis</vt:lpstr>
      <vt:lpstr>Narcissus ‘Ice Follies’/ Narcis</vt:lpstr>
      <vt:lpstr>Narcissus poeticus/ Botanische narcis</vt:lpstr>
      <vt:lpstr>Narcissus bulbocodium/ Botanische narcis</vt:lpstr>
      <vt:lpstr>Tulipa sylvestris/ Botanische tulp</vt:lpstr>
      <vt:lpstr>Túlipa kaufmanniána</vt:lpstr>
      <vt:lpstr>Tulipa tarda/ Botanische tulp</vt:lpstr>
      <vt:lpstr>Tulipa ‘Queen of Night’/ Tulp</vt:lpstr>
      <vt:lpstr>Tulipa ‘Apricot Parrot’/ Parkiettulp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Bollen en knollen</dc:title>
  <dc:creator>Regien ten Napel</dc:creator>
  <cp:lastModifiedBy>admin</cp:lastModifiedBy>
  <cp:revision>9</cp:revision>
  <dcterms:created xsi:type="dcterms:W3CDTF">2016-01-28T07:26:49Z</dcterms:created>
  <dcterms:modified xsi:type="dcterms:W3CDTF">2016-01-29T13:34:31Z</dcterms:modified>
</cp:coreProperties>
</file>